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Proxima Nova" panose="02000506030000020004" pitchFamily="2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g32LQvb2T8j3A4j6KQT8Xq7Izwx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sana Herrer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69" d="100"/>
          <a:sy n="69" d="100"/>
        </p:scale>
        <p:origin x="25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8" Type="http://schemas.openxmlformats.org/officeDocument/2006/relationships/commentAuthors" Target="commentAuthors.xml"/><Relationship Id="rId10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7" Type="http://customschemas.google.com/relationships/presentationmetadata" Target="meta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ermanwatch.org/en/19777#:~:text=The%20Global%20Climate%20Risk%20Index,%2C%20heat%20waves%20etc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f60f086c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f60f086c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c9a50f51c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" name="Google Shape;31;gc9a50f51c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c96b21f904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Google Shape;41;gc96b21f904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(Global Climate Risk Index 2021), Germanwatch report 2021, </a:t>
            </a:r>
            <a:r>
              <a:rPr lang="en-GB" sz="1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https://germanwatch.org/en/19777#:~:text=The%20Global%20Climate%20Risk%20Index,%2C%20heat%20waves%20etc</a:t>
            </a: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.).&amp;text=The%20countries%20and%20territories%20affected,as%20well%20as%20the%20Bahamas.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PDNA- Post Disaster Needs Assessment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ca41ae6d71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ca41ae6d71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c9a50f51c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gc9a50f51c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ca41ae6d71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gca41ae6d71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c9a50f51c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c9a50f51cd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ig picture 2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c9a50f51cd_0_97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11" name="Google Shape;11;gc9a50f51cd_0_97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lvl1pPr marL="457200" lvl="0" indent="-406400" rtl="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406400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marL="1371600" lvl="2" indent="-406400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marL="1828800" lvl="3" indent="-406400" rtl="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marL="2286000" lvl="4" indent="-406400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marL="2743200" lvl="5" indent="-406400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marL="3200400" lvl="6" indent="-406400" rtl="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marL="3657600" lvl="7" indent="-406400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marL="4114800" lvl="8" indent="-406400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12" name="Google Shape;12;gc9a50f51cd_0_97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buNone/>
              <a:defRPr sz="2800"/>
            </a:lvl1pPr>
            <a:lvl2pPr lvl="1" rtl="0">
              <a:buNone/>
              <a:defRPr sz="2800"/>
            </a:lvl2pPr>
            <a:lvl3pPr lvl="2" rtl="0">
              <a:buNone/>
              <a:defRPr sz="2800"/>
            </a:lvl3pPr>
            <a:lvl4pPr lvl="3" rtl="0">
              <a:buNone/>
              <a:defRPr sz="2800"/>
            </a:lvl4pPr>
            <a:lvl5pPr lvl="4" rtl="0">
              <a:buNone/>
              <a:defRPr sz="2800"/>
            </a:lvl5pPr>
            <a:lvl6pPr lvl="5" rtl="0">
              <a:buNone/>
              <a:defRPr sz="2800"/>
            </a:lvl6pPr>
            <a:lvl7pPr lvl="6" rtl="0">
              <a:buNone/>
              <a:defRPr sz="2800"/>
            </a:lvl7pPr>
            <a:lvl8pPr lvl="7" rtl="0">
              <a:buNone/>
              <a:defRPr sz="2800"/>
            </a:lvl8pPr>
            <a:lvl9pPr lvl="8" rtl="0">
              <a:buNone/>
              <a:defRPr sz="28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c96b21f904_5_156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" name="Google Shape;15;gc96b21f904_5_156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lvl="0" indent="-40005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  <a:defRPr sz="2100"/>
            </a:lvl1pPr>
            <a:lvl2pPr marL="914400" lvl="1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  <a:defRPr sz="2100"/>
            </a:lvl2pPr>
            <a:lvl3pPr marL="1371600" lvl="2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■"/>
              <a:defRPr sz="2100"/>
            </a:lvl3pPr>
            <a:lvl4pPr marL="1828800" lvl="3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  <a:defRPr sz="2100"/>
            </a:lvl4pPr>
            <a:lvl5pPr marL="2286000" lvl="4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  <a:defRPr sz="2100"/>
            </a:lvl5pPr>
            <a:lvl6pPr marL="2743200" lvl="5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■"/>
              <a:defRPr sz="2100"/>
            </a:lvl6pPr>
            <a:lvl7pPr marL="3200400" lvl="6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  <a:defRPr sz="2100"/>
            </a:lvl7pPr>
            <a:lvl8pPr marL="3657600" lvl="7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  <a:defRPr sz="2100"/>
            </a:lvl8pPr>
            <a:lvl9pPr marL="4114800" lvl="8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■"/>
              <a:defRPr sz="2100"/>
            </a:lvl9pPr>
          </a:lstStyle>
          <a:p>
            <a:endParaRPr/>
          </a:p>
        </p:txBody>
      </p:sp>
      <p:sp>
        <p:nvSpPr>
          <p:cNvPr id="16" name="Google Shape;16;gc96b21f904_5_156"/>
          <p:cNvSpPr txBox="1">
            <a:spLocks noGrp="1"/>
          </p:cNvSpPr>
          <p:nvPr>
            <p:ph type="dt" idx="10"/>
          </p:nvPr>
        </p:nvSpPr>
        <p:spPr>
          <a:xfrm>
            <a:off x="12573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" name="Google Shape;17;gc96b21f904_5_156"/>
          <p:cNvSpPr txBox="1">
            <a:spLocks noGrp="1"/>
          </p:cNvSpPr>
          <p:nvPr>
            <p:ph type="ftr" idx="11"/>
          </p:nvPr>
        </p:nvSpPr>
        <p:spPr>
          <a:xfrm>
            <a:off x="6057900" y="9534525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8" name="Google Shape;18;gc96b21f904_5_156"/>
          <p:cNvSpPr txBox="1">
            <a:spLocks noGrp="1"/>
          </p:cNvSpPr>
          <p:nvPr>
            <p:ph type="sldNum" idx="12"/>
          </p:nvPr>
        </p:nvSpPr>
        <p:spPr>
          <a:xfrm>
            <a:off x="129159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2100"/>
            </a:lvl1pPr>
            <a:lvl2pPr marL="0" lvl="1" indent="0" algn="r" rtl="0">
              <a:spcBef>
                <a:spcPts val="0"/>
              </a:spcBef>
              <a:buNone/>
              <a:defRPr sz="2100"/>
            </a:lvl2pPr>
            <a:lvl3pPr marL="0" lvl="2" indent="0" algn="r" rtl="0">
              <a:spcBef>
                <a:spcPts val="0"/>
              </a:spcBef>
              <a:buNone/>
              <a:defRPr sz="2100"/>
            </a:lvl3pPr>
            <a:lvl4pPr marL="0" lvl="3" indent="0" algn="r" rtl="0">
              <a:spcBef>
                <a:spcPts val="0"/>
              </a:spcBef>
              <a:buNone/>
              <a:defRPr sz="2100"/>
            </a:lvl4pPr>
            <a:lvl5pPr marL="0" lvl="4" indent="0" algn="r" rtl="0">
              <a:spcBef>
                <a:spcPts val="0"/>
              </a:spcBef>
              <a:buNone/>
              <a:defRPr sz="2100"/>
            </a:lvl5pPr>
            <a:lvl6pPr marL="0" lvl="5" indent="0" algn="r" rtl="0">
              <a:spcBef>
                <a:spcPts val="0"/>
              </a:spcBef>
              <a:buNone/>
              <a:defRPr sz="2100"/>
            </a:lvl6pPr>
            <a:lvl7pPr marL="0" lvl="6" indent="0" algn="r" rtl="0">
              <a:spcBef>
                <a:spcPts val="0"/>
              </a:spcBef>
              <a:buNone/>
              <a:defRPr sz="2100"/>
            </a:lvl7pPr>
            <a:lvl8pPr marL="0" lvl="7" indent="0" algn="r" rtl="0">
              <a:spcBef>
                <a:spcPts val="0"/>
              </a:spcBef>
              <a:buNone/>
              <a:defRPr sz="2100"/>
            </a:lvl8pPr>
            <a:lvl9pPr marL="0" lvl="8" indent="0" algn="r" rtl="0">
              <a:spcBef>
                <a:spcPts val="0"/>
              </a:spcBef>
              <a:buNone/>
              <a:defRPr sz="21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23416" y="1489150"/>
            <a:ext cx="17041200" cy="410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23400" y="5668250"/>
            <a:ext cx="17041200" cy="15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62901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82" y="2382"/>
            <a:ext cx="2383" cy="2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82" y="2382"/>
            <a:ext cx="2383" cy="238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18.jp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ctrTitle"/>
          </p:nvPr>
        </p:nvSpPr>
        <p:spPr>
          <a:xfrm>
            <a:off x="623416" y="1489150"/>
            <a:ext cx="17041200" cy="41052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rmAutofit/>
          </a:bodyPr>
          <a:lstStyle/>
          <a:p>
            <a:pPr algn="r"/>
            <a:r>
              <a:rPr lang="en" sz="72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ARABLE</a:t>
            </a:r>
            <a:endParaRPr sz="72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958413">
            <a:off x="56925" y="-749815"/>
            <a:ext cx="6830446" cy="6548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c9a50f51cd_0_7"/>
          <p:cNvSpPr txBox="1"/>
          <p:nvPr/>
        </p:nvSpPr>
        <p:spPr>
          <a:xfrm>
            <a:off x="834700" y="7195600"/>
            <a:ext cx="772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4" name="Google Shape;34;gc9a50f51cd_0_7"/>
          <p:cNvSpPr txBox="1"/>
          <p:nvPr/>
        </p:nvSpPr>
        <p:spPr>
          <a:xfrm>
            <a:off x="8559100" y="492325"/>
            <a:ext cx="92187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 b="1">
                <a:latin typeface="Proxima Nova"/>
                <a:ea typeface="Proxima Nova"/>
                <a:cs typeface="Proxima Nova"/>
                <a:sym typeface="Proxima Nova"/>
              </a:rPr>
              <a:t>INCREASING SMALLHOLDER RESILIENCE WITH AGRONOMY ADVISING &amp; INSURANCE</a:t>
            </a:r>
            <a:endParaRPr sz="3400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5" name="Google Shape;35;gc9a50f51cd_0_7"/>
          <p:cNvSpPr txBox="1"/>
          <p:nvPr/>
        </p:nvSpPr>
        <p:spPr>
          <a:xfrm>
            <a:off x="8769550" y="2646700"/>
            <a:ext cx="8797800" cy="70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400" b="1">
                <a:solidFill>
                  <a:srgbClr val="1155CC"/>
                </a:solidFill>
                <a:latin typeface="Proxima Nova"/>
                <a:ea typeface="Proxima Nova"/>
                <a:cs typeface="Proxima Nova"/>
                <a:sym typeface="Proxima Nova"/>
              </a:rPr>
              <a:t>500 million smallholder farmers </a:t>
            </a:r>
            <a:r>
              <a:rPr lang="en-GB" sz="3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produce </a:t>
            </a:r>
            <a:r>
              <a:rPr lang="en-GB" sz="3400" b="1">
                <a:solidFill>
                  <a:srgbClr val="1155CC"/>
                </a:solidFill>
                <a:latin typeface="Proxima Nova"/>
                <a:ea typeface="Proxima Nova"/>
                <a:cs typeface="Proxima Nova"/>
                <a:sym typeface="Proxima Nova"/>
              </a:rPr>
              <a:t>80 percent of the food</a:t>
            </a:r>
            <a:r>
              <a:rPr lang="en-GB" sz="3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consumed by the developing world.</a:t>
            </a:r>
            <a:endParaRPr sz="3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Every five years a catastrophic event wipes out any savings generated and </a:t>
            </a:r>
            <a:r>
              <a:rPr lang="en-GB" sz="3400" b="1">
                <a:solidFill>
                  <a:srgbClr val="1155CC"/>
                </a:solidFill>
                <a:latin typeface="Proxima Nova"/>
                <a:ea typeface="Proxima Nova"/>
                <a:cs typeface="Proxima Nova"/>
                <a:sym typeface="Proxima Nova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prevents long-term investment and growth.</a:t>
            </a:r>
            <a:endParaRPr sz="3400" b="1">
              <a:solidFill>
                <a:srgbClr val="1155CC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400" b="1">
              <a:solidFill>
                <a:srgbClr val="1155CC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latin typeface="Proxima Nova"/>
                <a:ea typeface="Proxima Nova"/>
                <a:cs typeface="Proxima Nova"/>
                <a:sym typeface="Proxima Nova"/>
              </a:rPr>
              <a:t>WFP has shown access to innovative insurance helps</a:t>
            </a:r>
            <a:r>
              <a:rPr lang="en-GB" sz="3400" b="1">
                <a:solidFill>
                  <a:srgbClr val="1155CC"/>
                </a:solidFill>
                <a:latin typeface="Proxima Nova"/>
                <a:ea typeface="Proxima Nova"/>
                <a:cs typeface="Proxima Nova"/>
                <a:sym typeface="Proxima Nova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 maintain food security compared to others exposed to the same risks.</a:t>
            </a:r>
            <a:endParaRPr sz="3400" b="1">
              <a:solidFill>
                <a:srgbClr val="1155CC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6" name="Google Shape;36;gc9a50f51cd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043851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gc9a50f51cd_0_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738084">
            <a:off x="15365018" y="7262004"/>
            <a:ext cx="4616789" cy="5865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gc9a50f51cd_0_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025397">
            <a:off x="6084784" y="7396536"/>
            <a:ext cx="4024456" cy="5191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c96b21f904_5_0"/>
          <p:cNvSpPr txBox="1"/>
          <p:nvPr/>
        </p:nvSpPr>
        <p:spPr>
          <a:xfrm>
            <a:off x="11335800" y="2413775"/>
            <a:ext cx="6373500" cy="7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Proxima Nova"/>
                <a:ea typeface="Proxima Nova"/>
                <a:cs typeface="Proxima Nova"/>
                <a:sym typeface="Proxima Nova"/>
              </a:rPr>
              <a:t>Agriculture accounts for the income of over </a:t>
            </a:r>
            <a:r>
              <a:rPr lang="en-GB" sz="3200" b="1">
                <a:solidFill>
                  <a:srgbClr val="1155CC"/>
                </a:solidFill>
                <a:latin typeface="Proxima Nova"/>
                <a:ea typeface="Proxima Nova"/>
                <a:cs typeface="Proxima Nova"/>
                <a:sym typeface="Proxima Nova"/>
              </a:rPr>
              <a:t>70 percent</a:t>
            </a:r>
            <a:r>
              <a:rPr lang="en-GB" sz="3200">
                <a:latin typeface="Proxima Nova"/>
                <a:ea typeface="Proxima Nova"/>
                <a:cs typeface="Proxima Nova"/>
                <a:sym typeface="Proxima Nova"/>
              </a:rPr>
              <a:t> of the population.</a:t>
            </a:r>
            <a:endParaRPr sz="3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 2019, </a:t>
            </a:r>
            <a:r>
              <a:rPr lang="en-GB" sz="3200" b="1">
                <a:solidFill>
                  <a:srgbClr val="1155CC"/>
                </a:solidFill>
                <a:latin typeface="Proxima Nova"/>
                <a:ea typeface="Proxima Nova"/>
                <a:cs typeface="Proxima Nova"/>
                <a:sym typeface="Proxima Nova"/>
              </a:rPr>
              <a:t>Mozambique was the most impacted country by extreme weather events</a:t>
            </a:r>
            <a:r>
              <a:rPr lang="en-GB" sz="3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, globally.</a:t>
            </a:r>
            <a:endParaRPr sz="32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Proxima Nova"/>
                <a:ea typeface="Proxima Nova"/>
                <a:cs typeface="Proxima Nova"/>
                <a:sym typeface="Proxima Nova"/>
              </a:rPr>
              <a:t>Recurring emergencies have eroded capacity to manage recurring shocks, with </a:t>
            </a:r>
            <a:r>
              <a:rPr lang="en-GB" sz="3200" b="1">
                <a:solidFill>
                  <a:srgbClr val="1155CC"/>
                </a:solidFill>
                <a:latin typeface="Proxima Nova"/>
                <a:ea typeface="Proxima Nova"/>
                <a:cs typeface="Proxima Nova"/>
                <a:sym typeface="Proxima Nova"/>
              </a:rPr>
              <a:t>recent events requiring $3B for recovery.</a:t>
            </a:r>
            <a:endParaRPr sz="3200" b="1">
              <a:solidFill>
                <a:srgbClr val="1155CC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1155CC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4" name="Google Shape;44;gc96b21f904_5_0"/>
          <p:cNvSpPr txBox="1"/>
          <p:nvPr/>
        </p:nvSpPr>
        <p:spPr>
          <a:xfrm>
            <a:off x="11470600" y="509200"/>
            <a:ext cx="56829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 b="1">
                <a:latin typeface="Proxima Nova"/>
                <a:ea typeface="Proxima Nova"/>
                <a:cs typeface="Proxima Nova"/>
                <a:sym typeface="Proxima Nova"/>
              </a:rPr>
              <a:t>SMALLHOLDER CONTEXT IN MOZAMBIQUE</a:t>
            </a:r>
            <a:endParaRPr sz="3400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5" name="Google Shape;45;gc96b21f904_5_0"/>
          <p:cNvPicPr preferRelativeResize="0"/>
          <p:nvPr/>
        </p:nvPicPr>
        <p:blipFill rotWithShape="1">
          <a:blip r:embed="rId3">
            <a:alphaModFix/>
          </a:blip>
          <a:srcRect l="29037"/>
          <a:stretch/>
        </p:blipFill>
        <p:spPr>
          <a:xfrm>
            <a:off x="0" y="0"/>
            <a:ext cx="10950484" cy="10287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gc96b21f904_5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045653">
            <a:off x="15944130" y="8043549"/>
            <a:ext cx="4321317" cy="3983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a41ae6d71_1_3"/>
          <p:cNvSpPr txBox="1">
            <a:spLocks noGrp="1"/>
          </p:cNvSpPr>
          <p:nvPr>
            <p:ph type="title"/>
          </p:nvPr>
        </p:nvSpPr>
        <p:spPr>
          <a:xfrm>
            <a:off x="10977525" y="546850"/>
            <a:ext cx="6680100" cy="1145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 b="1">
                <a:latin typeface="Proxima Nova"/>
                <a:ea typeface="Proxima Nova"/>
                <a:cs typeface="Proxima Nova"/>
                <a:sym typeface="Proxima Nova"/>
              </a:rPr>
              <a:t>INTRODUCING ARABLE</a:t>
            </a:r>
            <a:endParaRPr sz="3400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2" name="Google Shape;52;gca41ae6d71_1_3"/>
          <p:cNvSpPr txBox="1"/>
          <p:nvPr/>
        </p:nvSpPr>
        <p:spPr>
          <a:xfrm>
            <a:off x="10977525" y="2539375"/>
            <a:ext cx="6364500" cy="6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 b="1">
                <a:solidFill>
                  <a:srgbClr val="1155CC"/>
                </a:solidFill>
                <a:latin typeface="Proxima Nova"/>
                <a:ea typeface="Proxima Nova"/>
                <a:cs typeface="Proxima Nova"/>
                <a:sym typeface="Proxima Nova"/>
              </a:rPr>
              <a:t>40+ measurements</a:t>
            </a:r>
            <a:r>
              <a:rPr lang="en-GB" sz="3100" b="1">
                <a:latin typeface="Proxima Nova"/>
                <a:ea typeface="Proxima Nova"/>
                <a:cs typeface="Proxima Nova"/>
                <a:sym typeface="Proxima Nova"/>
              </a:rPr>
              <a:t> on climate and crop. </a:t>
            </a:r>
            <a:endParaRPr sz="31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1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 b="1">
                <a:solidFill>
                  <a:srgbClr val="1155CC"/>
                </a:solidFill>
                <a:latin typeface="Proxima Nova"/>
                <a:ea typeface="Proxima Nova"/>
                <a:cs typeface="Proxima Nova"/>
                <a:sym typeface="Proxima Nova"/>
              </a:rPr>
              <a:t>2kg weight </a:t>
            </a:r>
            <a:r>
              <a:rPr lang="en-GB" sz="3100" b="1">
                <a:latin typeface="Proxima Nova"/>
                <a:ea typeface="Proxima Nova"/>
                <a:cs typeface="Proxima Nova"/>
                <a:sym typeface="Proxima Nova"/>
              </a:rPr>
              <a:t>= easy to ship and highly portable.</a:t>
            </a:r>
            <a:endParaRPr sz="31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1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 b="1">
                <a:latin typeface="Proxima Nova"/>
                <a:ea typeface="Proxima Nova"/>
                <a:cs typeface="Proxima Nova"/>
                <a:sym typeface="Proxima Nova"/>
              </a:rPr>
              <a:t>Connects via </a:t>
            </a:r>
            <a:r>
              <a:rPr lang="en-GB" sz="3100" b="1">
                <a:solidFill>
                  <a:srgbClr val="1155CC"/>
                </a:solidFill>
                <a:latin typeface="Proxima Nova"/>
                <a:ea typeface="Proxima Nova"/>
                <a:cs typeface="Proxima Nova"/>
                <a:sym typeface="Proxima Nova"/>
              </a:rPr>
              <a:t>cellular network</a:t>
            </a:r>
            <a:r>
              <a:rPr lang="en-GB" sz="3100" b="1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sz="31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1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 b="1">
                <a:latin typeface="Proxima Nova"/>
                <a:ea typeface="Proxima Nova"/>
                <a:cs typeface="Proxima Nova"/>
                <a:sym typeface="Proxima Nova"/>
              </a:rPr>
              <a:t>Provides </a:t>
            </a:r>
            <a:r>
              <a:rPr lang="en-GB" sz="3100" b="1">
                <a:solidFill>
                  <a:srgbClr val="1155CC"/>
                </a:solidFill>
                <a:latin typeface="Proxima Nova"/>
                <a:ea typeface="Proxima Nova"/>
                <a:cs typeface="Proxima Nova"/>
                <a:sym typeface="Proxima Nova"/>
              </a:rPr>
              <a:t>forecasts</a:t>
            </a:r>
            <a:r>
              <a:rPr lang="en-GB" sz="3100" b="1">
                <a:latin typeface="Proxima Nova"/>
                <a:ea typeface="Proxima Nova"/>
                <a:cs typeface="Proxima Nova"/>
                <a:sym typeface="Proxima Nova"/>
              </a:rPr>
              <a:t>, </a:t>
            </a:r>
            <a:r>
              <a:rPr lang="en-GB" sz="3100" b="1">
                <a:solidFill>
                  <a:srgbClr val="1155CC"/>
                </a:solidFill>
                <a:latin typeface="Proxima Nova"/>
                <a:ea typeface="Proxima Nova"/>
                <a:cs typeface="Proxima Nova"/>
                <a:sym typeface="Proxima Nova"/>
              </a:rPr>
              <a:t>weather and crop timing alerts</a:t>
            </a:r>
            <a:r>
              <a:rPr lang="en-GB" sz="3100" b="1">
                <a:latin typeface="Proxima Nova"/>
                <a:ea typeface="Proxima Nova"/>
                <a:cs typeface="Proxima Nova"/>
                <a:sym typeface="Proxima Nova"/>
              </a:rPr>
              <a:t> to improve decision making.</a:t>
            </a:r>
            <a:endParaRPr sz="31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1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 b="1">
                <a:latin typeface="Proxima Nova"/>
                <a:ea typeface="Proxima Nova"/>
                <a:cs typeface="Proxima Nova"/>
                <a:sym typeface="Proxima Nova"/>
              </a:rPr>
              <a:t>Communicates through </a:t>
            </a:r>
            <a:r>
              <a:rPr lang="en-GB" sz="3100" b="1">
                <a:solidFill>
                  <a:srgbClr val="1155CC"/>
                </a:solidFill>
                <a:latin typeface="Proxima Nova"/>
                <a:ea typeface="Proxima Nova"/>
                <a:cs typeface="Proxima Nova"/>
                <a:sym typeface="Proxima Nova"/>
              </a:rPr>
              <a:t>SMS</a:t>
            </a:r>
            <a:r>
              <a:rPr lang="en-GB" sz="3100" b="1">
                <a:latin typeface="Proxima Nova"/>
                <a:ea typeface="Proxima Nova"/>
                <a:cs typeface="Proxima Nova"/>
                <a:sym typeface="Proxima Nova"/>
              </a:rPr>
              <a:t>, </a:t>
            </a:r>
            <a:r>
              <a:rPr lang="en-GB" sz="3100" b="1">
                <a:solidFill>
                  <a:srgbClr val="1155CC"/>
                </a:solidFill>
                <a:latin typeface="Proxima Nova"/>
                <a:ea typeface="Proxima Nova"/>
                <a:cs typeface="Proxima Nova"/>
                <a:sym typeface="Proxima Nova"/>
              </a:rPr>
              <a:t>web interface</a:t>
            </a:r>
            <a:r>
              <a:rPr lang="en-GB" sz="3100" b="1">
                <a:latin typeface="Proxima Nova"/>
                <a:ea typeface="Proxima Nova"/>
                <a:cs typeface="Proxima Nova"/>
                <a:sym typeface="Proxima Nova"/>
              </a:rPr>
              <a:t> and </a:t>
            </a:r>
            <a:r>
              <a:rPr lang="en-GB" sz="3100" b="1">
                <a:solidFill>
                  <a:srgbClr val="1155CC"/>
                </a:solidFill>
                <a:latin typeface="Proxima Nova"/>
                <a:ea typeface="Proxima Nova"/>
                <a:cs typeface="Proxima Nova"/>
                <a:sym typeface="Proxima Nova"/>
              </a:rPr>
              <a:t>APIs</a:t>
            </a:r>
            <a:r>
              <a:rPr lang="en-GB" sz="3100" b="1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sz="3100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53" name="Google Shape;53;gca41ae6d71_1_3"/>
          <p:cNvPicPr preferRelativeResize="0"/>
          <p:nvPr/>
        </p:nvPicPr>
        <p:blipFill rotWithShape="1">
          <a:blip r:embed="rId3">
            <a:alphaModFix/>
          </a:blip>
          <a:srcRect l="6634" r="14755"/>
          <a:stretch/>
        </p:blipFill>
        <p:spPr>
          <a:xfrm>
            <a:off x="0" y="0"/>
            <a:ext cx="10803251" cy="1028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gca41ae6d71_1_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266999" flipH="1">
            <a:off x="8084775" y="-1386496"/>
            <a:ext cx="4109249" cy="4466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gca41ae6d71_1_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82220" flipH="1">
            <a:off x="16942524" y="1060354"/>
            <a:ext cx="4109249" cy="4466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gca41ae6d71_1_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042250" y="9041250"/>
            <a:ext cx="1245750" cy="124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c9a50f51cd_0_2"/>
          <p:cNvSpPr txBox="1"/>
          <p:nvPr/>
        </p:nvSpPr>
        <p:spPr>
          <a:xfrm>
            <a:off x="703875" y="492325"/>
            <a:ext cx="16470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 b="1">
                <a:latin typeface="Proxima Nova"/>
                <a:ea typeface="Proxima Nova"/>
                <a:cs typeface="Proxima Nova"/>
                <a:sym typeface="Proxima Nova"/>
              </a:rPr>
              <a:t>CAPTURE REAL-TIME PRECIPITATION VARIABILITY</a:t>
            </a:r>
            <a:endParaRPr sz="3400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2" name="Google Shape;62;gc9a50f51cd_0_2"/>
          <p:cNvPicPr preferRelativeResize="0"/>
          <p:nvPr/>
        </p:nvPicPr>
        <p:blipFill rotWithShape="1">
          <a:blip r:embed="rId3">
            <a:alphaModFix/>
          </a:blip>
          <a:srcRect t="23471"/>
          <a:stretch/>
        </p:blipFill>
        <p:spPr>
          <a:xfrm>
            <a:off x="823175" y="1662075"/>
            <a:ext cx="15976873" cy="52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gc9a50f51cd_0_2"/>
          <p:cNvSpPr txBox="1"/>
          <p:nvPr/>
        </p:nvSpPr>
        <p:spPr>
          <a:xfrm>
            <a:off x="13005875" y="2826150"/>
            <a:ext cx="1585800" cy="40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Field A</a:t>
            </a:r>
            <a:endParaRPr b="1"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4" name="Google Shape;64;gc9a50f51cd_0_2"/>
          <p:cNvSpPr txBox="1"/>
          <p:nvPr/>
        </p:nvSpPr>
        <p:spPr>
          <a:xfrm>
            <a:off x="13005875" y="3204000"/>
            <a:ext cx="1687800" cy="40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Field B</a:t>
            </a:r>
            <a:endParaRPr b="1"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5" name="Google Shape;65;gc9a50f51cd_0_2"/>
          <p:cNvSpPr txBox="1"/>
          <p:nvPr/>
        </p:nvSpPr>
        <p:spPr>
          <a:xfrm>
            <a:off x="13005875" y="3539025"/>
            <a:ext cx="1827600" cy="40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Field C</a:t>
            </a:r>
            <a:endParaRPr b="1"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6" name="Google Shape;66;gc9a50f51cd_0_2"/>
          <p:cNvSpPr txBox="1"/>
          <p:nvPr/>
        </p:nvSpPr>
        <p:spPr>
          <a:xfrm>
            <a:off x="13005875" y="3936475"/>
            <a:ext cx="1967700" cy="40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Field D</a:t>
            </a:r>
            <a:endParaRPr b="1"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7" name="Google Shape;67;gc9a50f51cd_0_2"/>
          <p:cNvSpPr txBox="1"/>
          <p:nvPr/>
        </p:nvSpPr>
        <p:spPr>
          <a:xfrm>
            <a:off x="13005875" y="4251900"/>
            <a:ext cx="1585800" cy="40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Field E</a:t>
            </a:r>
            <a:endParaRPr b="1"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8" name="Google Shape;68;gc9a50f51cd_0_2"/>
          <p:cNvSpPr txBox="1"/>
          <p:nvPr/>
        </p:nvSpPr>
        <p:spPr>
          <a:xfrm>
            <a:off x="13005875" y="4668950"/>
            <a:ext cx="1585800" cy="40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Field F</a:t>
            </a:r>
            <a:endParaRPr b="1"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9" name="Google Shape;69;gc9a50f51cd_0_2"/>
          <p:cNvSpPr txBox="1"/>
          <p:nvPr/>
        </p:nvSpPr>
        <p:spPr>
          <a:xfrm>
            <a:off x="12636725" y="2322100"/>
            <a:ext cx="2764800" cy="2832300"/>
          </a:xfrm>
          <a:prstGeom prst="rect">
            <a:avLst/>
          </a:prstGeom>
          <a:noFill/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gc9a50f51cd_0_2"/>
          <p:cNvSpPr/>
          <p:nvPr/>
        </p:nvSpPr>
        <p:spPr>
          <a:xfrm>
            <a:off x="12263525" y="3563500"/>
            <a:ext cx="3779100" cy="768300"/>
          </a:xfrm>
          <a:prstGeom prst="ellipse">
            <a:avLst/>
          </a:prstGeom>
          <a:solidFill>
            <a:srgbClr val="FF0000">
              <a:alpha val="257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gc9a50f51cd_0_2"/>
          <p:cNvSpPr txBox="1"/>
          <p:nvPr/>
        </p:nvSpPr>
        <p:spPr>
          <a:xfrm>
            <a:off x="2124150" y="7377850"/>
            <a:ext cx="64446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 b="1">
                <a:latin typeface="Proxima Nova"/>
                <a:ea typeface="Proxima Nova"/>
                <a:cs typeface="Proxima Nova"/>
                <a:sym typeface="Proxima Nova"/>
              </a:rPr>
              <a:t>Precipitation </a:t>
            </a:r>
            <a:r>
              <a:rPr lang="en-GB" sz="3400" b="1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during critical growth stages</a:t>
            </a:r>
            <a:r>
              <a:rPr lang="en-GB" sz="3400" b="1">
                <a:latin typeface="Proxima Nova"/>
                <a:ea typeface="Proxima Nova"/>
                <a:cs typeface="Proxima Nova"/>
                <a:sym typeface="Proxima Nova"/>
              </a:rPr>
              <a:t> is fundamental to achieving yield outcomes.</a:t>
            </a:r>
            <a:endParaRPr sz="3400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2" name="Google Shape;72;gc9a50f51cd_0_2"/>
          <p:cNvSpPr txBox="1"/>
          <p:nvPr/>
        </p:nvSpPr>
        <p:spPr>
          <a:xfrm>
            <a:off x="10121000" y="7377850"/>
            <a:ext cx="68496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 b="1">
                <a:latin typeface="Proxima Nova"/>
                <a:ea typeface="Proxima Nova"/>
                <a:cs typeface="Proxima Nova"/>
                <a:sym typeface="Proxima Nova"/>
              </a:rPr>
              <a:t>Identify field-by-field or regionally, where </a:t>
            </a:r>
            <a:r>
              <a:rPr lang="en-GB" sz="3400" b="1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poorly timed precipitation</a:t>
            </a:r>
            <a:r>
              <a:rPr lang="en-GB" sz="3400" b="1">
                <a:latin typeface="Proxima Nova"/>
                <a:ea typeface="Proxima Nova"/>
                <a:cs typeface="Proxima Nova"/>
                <a:sym typeface="Proxima Nova"/>
              </a:rPr>
              <a:t> impacts access to staple crops.</a:t>
            </a:r>
            <a:endParaRPr sz="3400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3" name="Google Shape;73;gc9a50f51cd_0_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045653">
            <a:off x="-1635320" y="6744474"/>
            <a:ext cx="4321317" cy="3983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gc9a50f51cd_0_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045653">
            <a:off x="16101230" y="-999726"/>
            <a:ext cx="4321317" cy="3983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gc9a50f51cd_0_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042250" y="9041250"/>
            <a:ext cx="1245750" cy="124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ca41ae6d71_1_17"/>
          <p:cNvSpPr txBox="1"/>
          <p:nvPr/>
        </p:nvSpPr>
        <p:spPr>
          <a:xfrm>
            <a:off x="703875" y="492325"/>
            <a:ext cx="16470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 b="1">
                <a:latin typeface="Proxima Nova"/>
                <a:ea typeface="Proxima Nova"/>
                <a:cs typeface="Proxima Nova"/>
                <a:sym typeface="Proxima Nova"/>
              </a:rPr>
              <a:t>TRACK REAL-TIME CROP PRODUCTIVITY &amp; HEALTH</a:t>
            </a:r>
            <a:endParaRPr sz="3400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1" name="Google Shape;81;gca41ae6d71_1_17"/>
          <p:cNvPicPr preferRelativeResize="0"/>
          <p:nvPr/>
        </p:nvPicPr>
        <p:blipFill rotWithShape="1">
          <a:blip r:embed="rId3">
            <a:alphaModFix/>
          </a:blip>
          <a:srcRect t="14236"/>
          <a:stretch/>
        </p:blipFill>
        <p:spPr>
          <a:xfrm>
            <a:off x="875925" y="1813950"/>
            <a:ext cx="16126200" cy="5061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" name="Google Shape;82;gca41ae6d71_1_17"/>
          <p:cNvCxnSpPr/>
          <p:nvPr/>
        </p:nvCxnSpPr>
        <p:spPr>
          <a:xfrm rot="10800000" flipH="1">
            <a:off x="8934524" y="3405424"/>
            <a:ext cx="9000" cy="2626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83" name="Google Shape;83;gca41ae6d71_1_17"/>
          <p:cNvSpPr txBox="1"/>
          <p:nvPr/>
        </p:nvSpPr>
        <p:spPr>
          <a:xfrm>
            <a:off x="7444575" y="2715175"/>
            <a:ext cx="3124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>
                <a:latin typeface="Proxima Nova"/>
                <a:ea typeface="Proxima Nova"/>
                <a:cs typeface="Proxima Nova"/>
                <a:sym typeface="Proxima Nova"/>
              </a:rPr>
              <a:t>Expected Germination</a:t>
            </a:r>
            <a:endParaRPr sz="2200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4" name="Google Shape;84;gca41ae6d71_1_17"/>
          <p:cNvSpPr txBox="1"/>
          <p:nvPr/>
        </p:nvSpPr>
        <p:spPr>
          <a:xfrm>
            <a:off x="1263750" y="2050100"/>
            <a:ext cx="1653300" cy="47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b="1">
                <a:latin typeface="Proxima Nova"/>
                <a:ea typeface="Proxima Nova"/>
                <a:cs typeface="Proxima Nova"/>
                <a:sym typeface="Proxima Nova"/>
              </a:rPr>
              <a:t>Field A</a:t>
            </a:r>
            <a:endParaRPr sz="1900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5" name="Google Shape;85;gca41ae6d71_1_17"/>
          <p:cNvSpPr txBox="1"/>
          <p:nvPr/>
        </p:nvSpPr>
        <p:spPr>
          <a:xfrm>
            <a:off x="3373150" y="2050100"/>
            <a:ext cx="1889100" cy="47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b="1">
                <a:latin typeface="Proxima Nova"/>
                <a:ea typeface="Proxima Nova"/>
                <a:cs typeface="Proxima Nova"/>
                <a:sym typeface="Proxima Nova"/>
              </a:rPr>
              <a:t>Field B</a:t>
            </a:r>
            <a:endParaRPr sz="1900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6" name="Google Shape;86;gca41ae6d71_1_17"/>
          <p:cNvSpPr/>
          <p:nvPr/>
        </p:nvSpPr>
        <p:spPr>
          <a:xfrm>
            <a:off x="8265150" y="5238650"/>
            <a:ext cx="4453800" cy="708600"/>
          </a:xfrm>
          <a:prstGeom prst="ellipse">
            <a:avLst/>
          </a:prstGeom>
          <a:solidFill>
            <a:srgbClr val="FF0000">
              <a:alpha val="21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" name="Google Shape;87;gca41ae6d71_1_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469206">
            <a:off x="12779022" y="-1223268"/>
            <a:ext cx="6841883" cy="5495928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gca41ae6d71_1_17"/>
          <p:cNvSpPr txBox="1"/>
          <p:nvPr/>
        </p:nvSpPr>
        <p:spPr>
          <a:xfrm>
            <a:off x="993800" y="7312050"/>
            <a:ext cx="75750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 b="1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Verify emergence</a:t>
            </a:r>
            <a:r>
              <a:rPr lang="en-GB" sz="3400" b="1">
                <a:latin typeface="Proxima Nova"/>
                <a:ea typeface="Proxima Nova"/>
                <a:cs typeface="Proxima Nova"/>
                <a:sym typeface="Proxima Nova"/>
              </a:rPr>
              <a:t> across field locations to understand need to replant or risk of sub-optimal yields.</a:t>
            </a:r>
            <a:endParaRPr sz="3400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9" name="Google Shape;89;gca41ae6d71_1_17"/>
          <p:cNvSpPr txBox="1"/>
          <p:nvPr/>
        </p:nvSpPr>
        <p:spPr>
          <a:xfrm>
            <a:off x="9027900" y="7312050"/>
            <a:ext cx="75750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 b="1">
                <a:latin typeface="Proxima Nova"/>
                <a:ea typeface="Proxima Nova"/>
                <a:cs typeface="Proxima Nova"/>
                <a:sym typeface="Proxima Nova"/>
              </a:rPr>
              <a:t>Monitor key indicators for </a:t>
            </a:r>
            <a:r>
              <a:rPr lang="en-GB" sz="3400" b="1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disease and pest risk</a:t>
            </a:r>
            <a:r>
              <a:rPr lang="en-GB" sz="3400" b="1">
                <a:latin typeface="Proxima Nova"/>
                <a:ea typeface="Proxima Nova"/>
                <a:cs typeface="Proxima Nova"/>
                <a:sym typeface="Proxima Nova"/>
              </a:rPr>
              <a:t> to control impact on yield outcomes.</a:t>
            </a:r>
            <a:endParaRPr sz="3400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0" name="Google Shape;90;gca41ae6d71_1_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469205">
            <a:off x="-5042530" y="5109338"/>
            <a:ext cx="6841885" cy="6877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ca41ae6d71_1_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042250" y="9041250"/>
            <a:ext cx="1245750" cy="124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c9a50f51cd_0_37"/>
          <p:cNvSpPr txBox="1">
            <a:spLocks noGrp="1"/>
          </p:cNvSpPr>
          <p:nvPr>
            <p:ph type="title"/>
          </p:nvPr>
        </p:nvSpPr>
        <p:spPr>
          <a:xfrm>
            <a:off x="623400" y="428750"/>
            <a:ext cx="17041200" cy="1145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 b="1">
                <a:latin typeface="Proxima Nova"/>
                <a:ea typeface="Proxima Nova"/>
                <a:cs typeface="Proxima Nova"/>
                <a:sym typeface="Proxima Nova"/>
              </a:rPr>
              <a:t>DATA FEEDS AGRONOMIC ADVISORY &amp; INSURANCE</a:t>
            </a:r>
            <a:endParaRPr sz="3400" b="1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7" name="Google Shape;97;gc9a50f51cd_0_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026" y="2138588"/>
            <a:ext cx="3372000" cy="1733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cxnSp>
        <p:nvCxnSpPr>
          <p:cNvPr id="98" name="Google Shape;98;gc9a50f51cd_0_37"/>
          <p:cNvCxnSpPr/>
          <p:nvPr/>
        </p:nvCxnSpPr>
        <p:spPr>
          <a:xfrm rot="10800000" flipH="1">
            <a:off x="4857037" y="4009475"/>
            <a:ext cx="1079700" cy="2250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99" name="Google Shape;99;gc9a50f51cd_0_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4700" y="2244575"/>
            <a:ext cx="5123700" cy="1024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100" name="Google Shape;100;gc9a50f51cd_0_37"/>
          <p:cNvSpPr txBox="1"/>
          <p:nvPr/>
        </p:nvSpPr>
        <p:spPr>
          <a:xfrm>
            <a:off x="6174625" y="3549950"/>
            <a:ext cx="50445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latin typeface="Proxima Nova"/>
                <a:ea typeface="Proxima Nova"/>
                <a:cs typeface="Proxima Nova"/>
                <a:sym typeface="Proxima Nova"/>
              </a:rPr>
              <a:t>COLLABORATING PARTNERS</a:t>
            </a:r>
            <a:endParaRPr sz="3200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01" name="Google Shape;101;gc9a50f51cd_0_37"/>
          <p:cNvCxnSpPr/>
          <p:nvPr/>
        </p:nvCxnSpPr>
        <p:spPr>
          <a:xfrm rot="10800000" flipH="1">
            <a:off x="11318412" y="4009475"/>
            <a:ext cx="1079700" cy="2250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02" name="Google Shape;102;gc9a50f51cd_0_37"/>
          <p:cNvPicPr preferRelativeResize="0"/>
          <p:nvPr/>
        </p:nvPicPr>
        <p:blipFill rotWithShape="1">
          <a:blip r:embed="rId5">
            <a:alphaModFix/>
          </a:blip>
          <a:srcRect l="13576" t="7986" r="5517"/>
          <a:stretch/>
        </p:blipFill>
        <p:spPr>
          <a:xfrm>
            <a:off x="12688475" y="2224775"/>
            <a:ext cx="4737900" cy="3591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103" name="Google Shape;103;gc9a50f51cd_0_37"/>
          <p:cNvSpPr txBox="1"/>
          <p:nvPr/>
        </p:nvSpPr>
        <p:spPr>
          <a:xfrm>
            <a:off x="832375" y="6825125"/>
            <a:ext cx="38973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latin typeface="Proxima Nova"/>
                <a:ea typeface="Proxima Nova"/>
                <a:cs typeface="Proxima Nova"/>
                <a:sym typeface="Proxima Nova"/>
              </a:rPr>
              <a:t>Arable data serves </a:t>
            </a:r>
            <a:r>
              <a:rPr lang="en-GB" sz="3000" b="1">
                <a:solidFill>
                  <a:srgbClr val="1155CC"/>
                </a:solidFill>
                <a:latin typeface="Proxima Nova"/>
                <a:ea typeface="Proxima Nova"/>
                <a:cs typeface="Proxima Nova"/>
                <a:sym typeface="Proxima Nova"/>
              </a:rPr>
              <a:t>WFP R4 Resilience Program</a:t>
            </a:r>
            <a:r>
              <a:rPr lang="en-GB" sz="3000" b="1">
                <a:latin typeface="Proxima Nova"/>
                <a:ea typeface="Proxima Nova"/>
                <a:cs typeface="Proxima Nova"/>
                <a:sym typeface="Proxima Nova"/>
              </a:rPr>
              <a:t> and </a:t>
            </a:r>
            <a:r>
              <a:rPr lang="en-GB" sz="3000" b="1">
                <a:solidFill>
                  <a:srgbClr val="1155CC"/>
                </a:solidFill>
                <a:latin typeface="Proxima Nova"/>
                <a:ea typeface="Proxima Nova"/>
                <a:cs typeface="Proxima Nova"/>
                <a:sym typeface="Proxima Nova"/>
              </a:rPr>
              <a:t>climate advisory bulletins</a:t>
            </a:r>
            <a:r>
              <a:rPr lang="en-GB" sz="3000" b="1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sz="3000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4" name="Google Shape;104;gc9a50f51cd_0_37"/>
          <p:cNvSpPr txBox="1"/>
          <p:nvPr/>
        </p:nvSpPr>
        <p:spPr>
          <a:xfrm>
            <a:off x="6440250" y="6825125"/>
            <a:ext cx="46470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latin typeface="Proxima Nova"/>
                <a:ea typeface="Proxima Nova"/>
                <a:cs typeface="Proxima Nova"/>
                <a:sym typeface="Proxima Nova"/>
              </a:rPr>
              <a:t>Improves </a:t>
            </a:r>
            <a:r>
              <a:rPr lang="en-GB" sz="3000" b="1">
                <a:solidFill>
                  <a:srgbClr val="1155CC"/>
                </a:solidFill>
                <a:latin typeface="Proxima Nova"/>
                <a:ea typeface="Proxima Nova"/>
                <a:cs typeface="Proxima Nova"/>
                <a:sym typeface="Proxima Nova"/>
              </a:rPr>
              <a:t>agronomic advising</a:t>
            </a:r>
            <a:r>
              <a:rPr lang="en-GB" sz="3000" b="1">
                <a:latin typeface="Proxima Nova"/>
                <a:ea typeface="Proxima Nova"/>
                <a:cs typeface="Proxima Nova"/>
                <a:sym typeface="Proxima Nova"/>
              </a:rPr>
              <a:t> through collaborating partners and </a:t>
            </a:r>
            <a:r>
              <a:rPr lang="en-GB" sz="3000" b="1">
                <a:solidFill>
                  <a:srgbClr val="1155CC"/>
                </a:solidFill>
                <a:latin typeface="Proxima Nova"/>
                <a:ea typeface="Proxima Nova"/>
                <a:cs typeface="Proxima Nova"/>
                <a:sym typeface="Proxima Nova"/>
              </a:rPr>
              <a:t>insurance offering</a:t>
            </a:r>
            <a:r>
              <a:rPr lang="en-GB" sz="3000" b="1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sz="3000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5" name="Google Shape;105;gc9a50f51cd_0_37"/>
          <p:cNvSpPr txBox="1"/>
          <p:nvPr/>
        </p:nvSpPr>
        <p:spPr>
          <a:xfrm>
            <a:off x="12535150" y="6825125"/>
            <a:ext cx="50445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latin typeface="Proxima Nova"/>
                <a:ea typeface="Proxima Nova"/>
                <a:cs typeface="Proxima Nova"/>
                <a:sym typeface="Proxima Nova"/>
              </a:rPr>
              <a:t>Reaches </a:t>
            </a:r>
            <a:r>
              <a:rPr lang="en-GB" sz="3000" b="1">
                <a:solidFill>
                  <a:srgbClr val="1155CC"/>
                </a:solidFill>
                <a:latin typeface="Proxima Nova"/>
                <a:ea typeface="Proxima Nova"/>
                <a:cs typeface="Proxima Nova"/>
                <a:sym typeface="Proxima Nova"/>
              </a:rPr>
              <a:t>87,000 smallholders</a:t>
            </a:r>
            <a:r>
              <a:rPr lang="en-GB" sz="3000" b="1">
                <a:latin typeface="Proxima Nova"/>
                <a:ea typeface="Proxima Nova"/>
                <a:cs typeface="Proxima Nova"/>
                <a:sym typeface="Proxima Nova"/>
              </a:rPr>
              <a:t> to increase climate resilience, yield outcomes and food security.</a:t>
            </a:r>
            <a:endParaRPr sz="3000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06" name="Google Shape;106;gc9a50f51cd_0_37"/>
          <p:cNvCxnSpPr/>
          <p:nvPr/>
        </p:nvCxnSpPr>
        <p:spPr>
          <a:xfrm rot="10800000" flipH="1">
            <a:off x="4857037" y="7702850"/>
            <a:ext cx="1079700" cy="2250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7" name="Google Shape;107;gc9a50f51cd_0_37"/>
          <p:cNvCxnSpPr/>
          <p:nvPr/>
        </p:nvCxnSpPr>
        <p:spPr>
          <a:xfrm rot="10800000" flipH="1">
            <a:off x="11271362" y="7702850"/>
            <a:ext cx="1079700" cy="2250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08" name="Google Shape;108;gc9a50f51cd_0_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9826090">
            <a:off x="14381112" y="-2317106"/>
            <a:ext cx="5881505" cy="4724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gc9a50f51cd_0_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8475754">
            <a:off x="-4082997" y="5488307"/>
            <a:ext cx="6162368" cy="4881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gc9a50f51cd_0_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63249" y="4058950"/>
            <a:ext cx="2266863" cy="257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gc9a50f51cd_0_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042250" y="9041250"/>
            <a:ext cx="1245750" cy="124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gc9a50f51cd_0_37"/>
          <p:cNvSpPr txBox="1"/>
          <p:nvPr/>
        </p:nvSpPr>
        <p:spPr>
          <a:xfrm>
            <a:off x="6234300" y="5000225"/>
            <a:ext cx="50445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latin typeface="Proxima Nova"/>
                <a:ea typeface="Proxima Nova"/>
                <a:cs typeface="Proxima Nova"/>
                <a:sym typeface="Proxima Nova"/>
              </a:rPr>
              <a:t>*CONTRACTED INSURANCE COMPANY</a:t>
            </a:r>
            <a:endParaRPr sz="3200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"/>
          <p:cNvSpPr txBox="1"/>
          <p:nvPr/>
        </p:nvSpPr>
        <p:spPr>
          <a:xfrm>
            <a:off x="703875" y="492325"/>
            <a:ext cx="16470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 b="1">
                <a:latin typeface="Proxima Nova"/>
                <a:ea typeface="Proxima Nova"/>
                <a:cs typeface="Proxima Nova"/>
                <a:sym typeface="Proxima Nova"/>
              </a:rPr>
              <a:t>$100K FOR PROOF OF CONCEPT TO REACH INITIAL 3,814 BENEFICIARIES</a:t>
            </a:r>
            <a:endParaRPr sz="3400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8" name="Google Shape;118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6900" y="2003250"/>
            <a:ext cx="4464300" cy="5353200"/>
          </a:xfrm>
          <a:prstGeom prst="roundRect">
            <a:avLst>
              <a:gd name="adj" fmla="val 7728"/>
            </a:avLst>
          </a:prstGeom>
          <a:noFill/>
          <a:ln>
            <a:noFill/>
          </a:ln>
        </p:spPr>
      </p:pic>
      <p:pic>
        <p:nvPicPr>
          <p:cNvPr id="119" name="Google Shape;119;p2"/>
          <p:cNvPicPr preferRelativeResize="0"/>
          <p:nvPr/>
        </p:nvPicPr>
        <p:blipFill rotWithShape="1">
          <a:blip r:embed="rId4">
            <a:alphaModFix/>
          </a:blip>
          <a:srcRect l="18321" r="26092"/>
          <a:stretch/>
        </p:blipFill>
        <p:spPr>
          <a:xfrm>
            <a:off x="12568550" y="2003250"/>
            <a:ext cx="4464300" cy="5354100"/>
          </a:xfrm>
          <a:prstGeom prst="roundRect">
            <a:avLst>
              <a:gd name="adj" fmla="val 8804"/>
            </a:avLst>
          </a:prstGeom>
          <a:noFill/>
          <a:ln>
            <a:noFill/>
          </a:ln>
        </p:spPr>
      </p:pic>
      <p:sp>
        <p:nvSpPr>
          <p:cNvPr id="120" name="Google Shape;120;p2"/>
          <p:cNvSpPr txBox="1"/>
          <p:nvPr/>
        </p:nvSpPr>
        <p:spPr>
          <a:xfrm>
            <a:off x="1113075" y="7650650"/>
            <a:ext cx="4573500" cy="18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>
                <a:latin typeface="Proxima Nova"/>
                <a:ea typeface="Proxima Nova"/>
                <a:cs typeface="Proxima Nova"/>
                <a:sym typeface="Proxima Nova"/>
              </a:rPr>
              <a:t>30% to In-Field Sensors</a:t>
            </a:r>
            <a:endParaRPr sz="21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>
                <a:latin typeface="Proxima Nova"/>
                <a:ea typeface="Proxima Nova"/>
                <a:cs typeface="Proxima Nova"/>
                <a:sym typeface="Proxima Nova"/>
              </a:rPr>
              <a:t>30 Arable Crop &amp; Climate Monitors</a:t>
            </a:r>
            <a:endParaRPr sz="21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>
                <a:latin typeface="Proxima Nova"/>
                <a:ea typeface="Proxima Nova"/>
                <a:cs typeface="Proxima Nova"/>
                <a:sym typeface="Proxima Nova"/>
              </a:rPr>
              <a:t>Sited to sample and track staple crops and climatological features</a:t>
            </a:r>
            <a:endParaRPr sz="2100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1" name="Google Shape;121;p2"/>
          <p:cNvSpPr txBox="1"/>
          <p:nvPr/>
        </p:nvSpPr>
        <p:spPr>
          <a:xfrm>
            <a:off x="12436525" y="7650650"/>
            <a:ext cx="5001000" cy="13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Reaching Three Districts in Mozambique:</a:t>
            </a:r>
            <a:endParaRPr sz="2000"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Gaza: 2,218 farmers (88% women)</a:t>
            </a:r>
            <a:endParaRPr sz="2000"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Tete: 1,596 farmers (64% women)</a:t>
            </a:r>
            <a:endParaRPr sz="2300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22" name="Google Shape;12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18600" y="2270500"/>
            <a:ext cx="5123700" cy="1024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123" name="Google Shape;123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53026" y="5131388"/>
            <a:ext cx="3372000" cy="1733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cxnSp>
        <p:nvCxnSpPr>
          <p:cNvPr id="124" name="Google Shape;124;p2"/>
          <p:cNvCxnSpPr/>
          <p:nvPr/>
        </p:nvCxnSpPr>
        <p:spPr>
          <a:xfrm flipH="1">
            <a:off x="6139800" y="1379975"/>
            <a:ext cx="39000" cy="8278800"/>
          </a:xfrm>
          <a:prstGeom prst="straightConnector1">
            <a:avLst/>
          </a:prstGeom>
          <a:noFill/>
          <a:ln w="19050" cap="flat" cmpd="sng">
            <a:solidFill>
              <a:srgbClr val="1155CC"/>
            </a:solidFill>
            <a:prstDash val="dash"/>
            <a:round/>
            <a:headEnd type="oval" w="med" len="med"/>
            <a:tailEnd type="oval" w="med" len="med"/>
          </a:ln>
        </p:spPr>
      </p:cxnSp>
      <p:cxnSp>
        <p:nvCxnSpPr>
          <p:cNvPr id="125" name="Google Shape;125;p2"/>
          <p:cNvCxnSpPr/>
          <p:nvPr/>
        </p:nvCxnSpPr>
        <p:spPr>
          <a:xfrm flipH="1">
            <a:off x="12019900" y="1379975"/>
            <a:ext cx="39000" cy="8278800"/>
          </a:xfrm>
          <a:prstGeom prst="straightConnector1">
            <a:avLst/>
          </a:prstGeom>
          <a:noFill/>
          <a:ln w="19050" cap="flat" cmpd="sng">
            <a:solidFill>
              <a:srgbClr val="1155CC"/>
            </a:solidFill>
            <a:prstDash val="dash"/>
            <a:round/>
            <a:headEnd type="oval" w="med" len="med"/>
            <a:tailEnd type="oval" w="med" len="med"/>
          </a:ln>
        </p:spPr>
      </p:cxnSp>
      <p:sp>
        <p:nvSpPr>
          <p:cNvPr id="126" name="Google Shape;126;p2"/>
          <p:cNvSpPr txBox="1"/>
          <p:nvPr/>
        </p:nvSpPr>
        <p:spPr>
          <a:xfrm>
            <a:off x="6662525" y="7650650"/>
            <a:ext cx="4573500" cy="18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>
                <a:latin typeface="Proxima Nova"/>
                <a:ea typeface="Proxima Nova"/>
                <a:cs typeface="Proxima Nova"/>
                <a:sym typeface="Proxima Nova"/>
              </a:rPr>
              <a:t>70% to Data Pipeline</a:t>
            </a:r>
            <a:endParaRPr sz="21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>
                <a:latin typeface="Proxima Nova"/>
                <a:ea typeface="Proxima Nova"/>
                <a:cs typeface="Proxima Nova"/>
                <a:sym typeface="Proxima Nova"/>
              </a:rPr>
              <a:t>Experts in M&amp;E, insurance design, agronomic advising and meteorology.</a:t>
            </a:r>
            <a:endParaRPr sz="2100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27" name="Google Shape;127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266999" flipH="1">
            <a:off x="15715825" y="-2072546"/>
            <a:ext cx="4109249" cy="4466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1469205">
            <a:off x="-5042530" y="5109338"/>
            <a:ext cx="6841885" cy="6877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7042250" y="9041250"/>
            <a:ext cx="1245750" cy="124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"/>
          <p:cNvSpPr txBox="1"/>
          <p:nvPr/>
        </p:nvSpPr>
        <p:spPr>
          <a:xfrm>
            <a:off x="6567400" y="3628500"/>
            <a:ext cx="50445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latin typeface="Proxima Nova"/>
                <a:ea typeface="Proxima Nova"/>
                <a:cs typeface="Proxima Nova"/>
                <a:sym typeface="Proxima Nova"/>
              </a:rPr>
              <a:t>*CONTRACTED INSURANCE COMPANY</a:t>
            </a:r>
            <a:endParaRPr sz="3200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stom 1">
      <a:dk1>
        <a:srgbClr val="000000"/>
      </a:dk1>
      <a:lt1>
        <a:srgbClr val="FFFFFF"/>
      </a:lt1>
      <a:dk2>
        <a:srgbClr val="19486A"/>
      </a:dk2>
      <a:lt2>
        <a:srgbClr val="E7E6E6"/>
      </a:lt2>
      <a:accent1>
        <a:srgbClr val="0A6EB3"/>
      </a:accent1>
      <a:accent2>
        <a:srgbClr val="26BDE2"/>
      </a:accent2>
      <a:accent3>
        <a:srgbClr val="97D700"/>
      </a:accent3>
      <a:accent4>
        <a:srgbClr val="FCC30B"/>
      </a:accent4>
      <a:accent5>
        <a:srgbClr val="FD6924"/>
      </a:accent5>
      <a:accent6>
        <a:srgbClr val="DD1367"/>
      </a:accent6>
      <a:hlink>
        <a:srgbClr val="0A6EB3"/>
      </a:hlink>
      <a:folHlink>
        <a:srgbClr val="26BDE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443</Words>
  <Application>Microsoft Macintosh PowerPoint</Application>
  <PresentationFormat>Custom</PresentationFormat>
  <Paragraphs>60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Proxima Nova</vt:lpstr>
      <vt:lpstr>Calibri</vt:lpstr>
      <vt:lpstr>Helvetica Neue</vt:lpstr>
      <vt:lpstr>Arial</vt:lpstr>
      <vt:lpstr>Theme1</vt:lpstr>
      <vt:lpstr>ARABLE</vt:lpstr>
      <vt:lpstr>PowerPoint Presentation</vt:lpstr>
      <vt:lpstr>PowerPoint Presentation</vt:lpstr>
      <vt:lpstr>INTRODUCING ARABLE</vt:lpstr>
      <vt:lpstr>PowerPoint Presentation</vt:lpstr>
      <vt:lpstr>PowerPoint Presentation</vt:lpstr>
      <vt:lpstr>DATA FEEDS AGRONOMIC ADVISORY &amp; INSURANCE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ARABLE</dc:title>
  <cp:lastModifiedBy>Jess Bollinger</cp:lastModifiedBy>
  <cp:revision>1</cp:revision>
  <dcterms:modified xsi:type="dcterms:W3CDTF">2021-10-06T05:44:00Z</dcterms:modified>
</cp:coreProperties>
</file>